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media/image5.svg" ContentType="image/svg+xml"/>
  <Override PartName="/ppt/media/image8.svg" ContentType="image/svg+xml"/>
  <Override PartName="/ppt/media/image11.svg" ContentType="image/sv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6858000" cy="9906000" type="A4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26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F405A42-2F42-4843-B6FC-A9570F4AA3E4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5CEE875-147D-47F4-BD25-0E0017162EE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F507543-6CF6-43BE-9B83-0533259463F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181950D-533A-467F-8182-016C0DCA4A6A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7C898E78-7867-4404-9890-DFE57876202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FA8D08E8-ED4A-4AC4-8FC6-8818E9E0050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1084320"/>
            <a:ext cx="6171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9645EF07-815A-4C71-8EFA-DFF3355E1011}" type="slidenum">
              <a: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720" y="1084320"/>
            <a:ext cx="6171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9" name="PlaceHolder 3"/>
          <p:cNvSpPr>
            <a:spLocks noGrp="1"/>
          </p:cNvSpPr>
          <p:nvPr>
            <p:ph type="ftr" idx="4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10" name="PlaceHolder 4"/>
          <p:cNvSpPr>
            <a:spLocks noGrp="1"/>
          </p:cNvSpPr>
          <p:nvPr>
            <p:ph type="sldNum" idx="5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FD097506-541B-4ED7-B59A-8C4C1BC394C2}" type="slidenum">
              <a: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dt" idx="6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480" cy="165348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16" name="PlaceHolder 3"/>
          <p:cNvSpPr>
            <a:spLocks noGrp="1"/>
          </p:cNvSpPr>
          <p:nvPr>
            <p:ph type="ftr" idx="7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17" name="PlaceHolder 4"/>
          <p:cNvSpPr>
            <a:spLocks noGrp="1"/>
          </p:cNvSpPr>
          <p:nvPr>
            <p:ph type="sldNum" idx="8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C384473F-ACE6-4182-92D0-C482619BDF4B}" type="slidenum">
              <a: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5"/>
          <p:cNvSpPr>
            <a:spLocks noGrp="1"/>
          </p:cNvSpPr>
          <p:nvPr>
            <p:ph type="dt" idx="9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42720" y="1084320"/>
            <a:ext cx="6171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480" cy="574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23" name="PlaceHolder 3"/>
          <p:cNvSpPr>
            <a:spLocks noGrp="1"/>
          </p:cNvSpPr>
          <p:nvPr>
            <p:ph type="ftr" idx="10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24" name="PlaceHolder 4"/>
          <p:cNvSpPr>
            <a:spLocks noGrp="1"/>
          </p:cNvSpPr>
          <p:nvPr>
            <p:ph type="sldNum" idx="11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177A3A2A-0A45-4BD5-AD1B-E0545EE07612}" type="slidenum">
              <a: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dt" idx="12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ftr" idx="13"/>
          </p:nvPr>
        </p:nvSpPr>
        <p:spPr>
          <a:xfrm>
            <a:off x="2271600" y="9181440"/>
            <a:ext cx="231372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</a:p>
        </p:txBody>
      </p:sp>
      <p:sp>
        <p:nvSpPr>
          <p:cNvPr id="29" name="PlaceHolder 2"/>
          <p:cNvSpPr>
            <a:spLocks noGrp="1"/>
          </p:cNvSpPr>
          <p:nvPr>
            <p:ph type="sldNum" idx="14"/>
          </p:nvPr>
        </p:nvSpPr>
        <p:spPr>
          <a:xfrm>
            <a:off x="484344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08C3C3CD-EDAA-4A3D-BC38-E91A988A8263}" type="slidenum">
              <a:rPr lang="en-MK" sz="9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de-DE" sz="9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dt" idx="15"/>
          </p:nvPr>
        </p:nvSpPr>
        <p:spPr>
          <a:xfrm>
            <a:off x="471600" y="9181440"/>
            <a:ext cx="1542240" cy="52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</a:p>
        </p:txBody>
      </p:sp>
      <p:sp>
        <p:nvSpPr>
          <p:cNvPr id="31" name="PlaceHolder 4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71600" y="1043280"/>
            <a:ext cx="5914440" cy="936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685800">
              <a:lnSpc>
                <a:spcPct val="90000"/>
              </a:lnSpc>
              <a:buNone/>
              <a:tabLst>
                <a:tab pos="0" algn="l"/>
              </a:tabLst>
            </a:pPr>
            <a:r>
              <a:rPr lang="ro-RO" sz="2200" b="1" u="none" strike="noStrike" dirty="0">
                <a:solidFill>
                  <a:schemeClr val="dk1"/>
                </a:solidFill>
                <a:effectLst/>
                <a:uFillTx/>
                <a:latin typeface="TT Fors Bold"/>
              </a:rPr>
              <a:t>Instrucțiuni de printare</a:t>
            </a:r>
            <a:endParaRPr lang="de-DE" sz="2200" b="1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471600" y="1956240"/>
            <a:ext cx="5648040" cy="5243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defTabSz="685800">
              <a:spcBef>
                <a:spcPts val="751"/>
              </a:spcBef>
              <a:buClr>
                <a:srgbClr val="000000"/>
              </a:buClr>
            </a:pPr>
            <a:r>
              <a:rPr lang="de-DE" sz="1540" dirty="0" err="1">
                <a:solidFill>
                  <a:schemeClr val="dk1"/>
                </a:solidFill>
                <a:latin typeface="TT Fors"/>
              </a:rPr>
              <a:t>Imprimare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pe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DIN A4</a:t>
            </a:r>
          </a:p>
          <a:p>
            <a:pPr defTabSz="685800">
              <a:spcBef>
                <a:spcPts val="751"/>
              </a:spcBef>
              <a:buClr>
                <a:srgbClr val="000000"/>
              </a:buClr>
            </a:pPr>
            <a:br>
              <a:rPr lang="ro-RO" sz="1540" dirty="0">
                <a:solidFill>
                  <a:schemeClr val="dk1"/>
                </a:solidFill>
                <a:latin typeface="TT Fors"/>
              </a:rPr>
            </a:br>
            <a:r>
              <a:rPr lang="de-DE" sz="1540" dirty="0">
                <a:solidFill>
                  <a:schemeClr val="dk1"/>
                </a:solidFill>
                <a:latin typeface="TT Fors"/>
              </a:rPr>
              <a:t>Pagina 2:</a:t>
            </a:r>
          </a:p>
          <a:p>
            <a:pPr marL="171360" indent="-171360" defTabSz="685800"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dirty="0">
                <a:solidFill>
                  <a:schemeClr val="dk1"/>
                </a:solidFill>
                <a:latin typeface="TT Fors"/>
              </a:rPr>
              <a:t>4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pagini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pe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coală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,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imprimare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pe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o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singură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față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,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hârtie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adezivă</a:t>
            </a:r>
            <a:endParaRPr lang="de-DE" sz="1540" dirty="0">
              <a:solidFill>
                <a:schemeClr val="dk1"/>
              </a:solidFill>
              <a:latin typeface="TT Fors"/>
            </a:endParaRPr>
          </a:p>
          <a:p>
            <a:pPr defTabSz="685800">
              <a:spcBef>
                <a:spcPts val="751"/>
              </a:spcBef>
              <a:buClr>
                <a:srgbClr val="000000"/>
              </a:buClr>
            </a:pPr>
            <a:br>
              <a:rPr lang="ro-RO" sz="1540" dirty="0">
                <a:solidFill>
                  <a:schemeClr val="dk1"/>
                </a:solidFill>
                <a:latin typeface="TT Fors"/>
              </a:rPr>
            </a:br>
            <a:r>
              <a:rPr lang="de-DE" sz="1540" dirty="0" err="1">
                <a:solidFill>
                  <a:schemeClr val="dk1"/>
                </a:solidFill>
                <a:latin typeface="TT Fors"/>
              </a:rPr>
              <a:t>Paginile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3-10:</a:t>
            </a:r>
          </a:p>
          <a:p>
            <a:pPr marL="171360" indent="-171360" defTabSz="685800"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dirty="0">
                <a:solidFill>
                  <a:schemeClr val="dk1"/>
                </a:solidFill>
                <a:latin typeface="TT Fors"/>
              </a:rPr>
              <a:t>4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pagini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pe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coală</a:t>
            </a:r>
            <a:endParaRPr lang="de-DE" sz="1540" dirty="0">
              <a:solidFill>
                <a:schemeClr val="dk1"/>
              </a:solidFill>
              <a:latin typeface="TT Fors"/>
            </a:endParaRPr>
          </a:p>
          <a:p>
            <a:pPr marL="171360" indent="-171360" defTabSz="685800"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dirty="0" err="1">
                <a:solidFill>
                  <a:schemeClr val="dk1"/>
                </a:solidFill>
                <a:latin typeface="TT Fors"/>
              </a:rPr>
              <a:t>imprimare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față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-verso,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întoarcere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pe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partea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lungă</a:t>
            </a:r>
            <a:endParaRPr lang="de-DE" sz="1540" dirty="0">
              <a:solidFill>
                <a:schemeClr val="dk1"/>
              </a:solidFill>
              <a:latin typeface="TT Fors"/>
            </a:endParaRPr>
          </a:p>
          <a:p>
            <a:pPr marL="171360" indent="-171360" defTabSz="685800"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dirty="0" err="1">
                <a:solidFill>
                  <a:schemeClr val="dk1"/>
                </a:solidFill>
                <a:latin typeface="TT Fors"/>
              </a:rPr>
              <a:t>hârtie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groasă</a:t>
            </a:r>
            <a:endParaRPr lang="de-DE" sz="1540" dirty="0">
              <a:solidFill>
                <a:schemeClr val="dk1"/>
              </a:solidFill>
              <a:latin typeface="TT Fors"/>
            </a:endParaRPr>
          </a:p>
          <a:p>
            <a:pPr defTabSz="685800">
              <a:spcBef>
                <a:spcPts val="751"/>
              </a:spcBef>
              <a:buClr>
                <a:srgbClr val="000000"/>
              </a:buClr>
            </a:pPr>
            <a:br>
              <a:rPr lang="ro-RO" sz="1540" dirty="0">
                <a:solidFill>
                  <a:schemeClr val="dk1"/>
                </a:solidFill>
                <a:latin typeface="TT Fors"/>
              </a:rPr>
            </a:br>
            <a:r>
              <a:rPr lang="de-DE" sz="1540" dirty="0" err="1">
                <a:solidFill>
                  <a:schemeClr val="dk1"/>
                </a:solidFill>
                <a:latin typeface="TT Fors"/>
              </a:rPr>
              <a:t>Paginile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11-14:</a:t>
            </a:r>
          </a:p>
          <a:p>
            <a:pPr marL="171360" indent="-171360" defTabSz="685800"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dirty="0">
                <a:solidFill>
                  <a:schemeClr val="dk1"/>
                </a:solidFill>
                <a:latin typeface="TT Fors"/>
              </a:rPr>
              <a:t>1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pagină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pe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coală</a:t>
            </a:r>
            <a:endParaRPr lang="de-DE" sz="1540" dirty="0">
              <a:solidFill>
                <a:schemeClr val="dk1"/>
              </a:solidFill>
              <a:latin typeface="TT Fors"/>
            </a:endParaRPr>
          </a:p>
          <a:p>
            <a:pPr marL="171360" indent="-171360" defTabSz="685800"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dirty="0" err="1">
                <a:solidFill>
                  <a:schemeClr val="dk1"/>
                </a:solidFill>
                <a:latin typeface="TT Fors"/>
              </a:rPr>
              <a:t>hârtie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groasă</a:t>
            </a:r>
            <a:endParaRPr lang="de-DE" sz="1540" dirty="0">
              <a:solidFill>
                <a:schemeClr val="dk1"/>
              </a:solidFill>
              <a:latin typeface="TT Fors"/>
            </a:endParaRPr>
          </a:p>
          <a:p>
            <a:pPr marL="171360" indent="-171360" defTabSz="685800"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dirty="0" err="1">
                <a:solidFill>
                  <a:schemeClr val="dk1"/>
                </a:solidFill>
                <a:latin typeface="TT Fors"/>
              </a:rPr>
              <a:t>tăiați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marginile</a:t>
            </a:r>
            <a:endParaRPr lang="de-DE" sz="1540" dirty="0">
              <a:solidFill>
                <a:schemeClr val="dk1"/>
              </a:solidFill>
              <a:latin typeface="TT Fors"/>
            </a:endParaRPr>
          </a:p>
          <a:p>
            <a:pPr marL="171360" indent="-171360" defTabSz="685800"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lang="de-DE" sz="1540" dirty="0" err="1">
                <a:solidFill>
                  <a:schemeClr val="dk1"/>
                </a:solidFill>
                <a:latin typeface="TT Fors"/>
              </a:rPr>
              <a:t>îndoiți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pe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linia</a:t>
            </a:r>
            <a:r>
              <a:rPr lang="de-DE" sz="154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1540" dirty="0" err="1">
                <a:solidFill>
                  <a:schemeClr val="dk1"/>
                </a:solidFill>
                <a:latin typeface="TT Fors"/>
              </a:rPr>
              <a:t>albă</a:t>
            </a:r>
            <a:endParaRPr lang="de-DE" sz="154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" name="Textfeld 13"/>
          <p:cNvSpPr/>
          <p:nvPr/>
        </p:nvSpPr>
        <p:spPr>
          <a:xfrm>
            <a:off x="540000" y="576000"/>
            <a:ext cx="3676680" cy="828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ro-RO" sz="18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Gestionarea durabilă a apei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8" name="Grafik 37"/>
          <p:cNvPicPr/>
          <p:nvPr/>
        </p:nvPicPr>
        <p:blipFill>
          <a:blip r:embed="rId2"/>
          <a:stretch/>
        </p:blipFill>
        <p:spPr>
          <a:xfrm>
            <a:off x="3780000" y="287640"/>
            <a:ext cx="3061800" cy="12445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hteck 8"/>
          <p:cNvSpPr/>
          <p:nvPr/>
        </p:nvSpPr>
        <p:spPr>
          <a:xfrm>
            <a:off x="360" y="360"/>
            <a:ext cx="7019280" cy="990540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98" name="Textfeld 14"/>
          <p:cNvSpPr/>
          <p:nvPr/>
        </p:nvSpPr>
        <p:spPr>
          <a:xfrm>
            <a:off x="946080" y="3002760"/>
            <a:ext cx="4957560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10500" b="0" u="none" strike="noStrike" dirty="0">
                <a:solidFill>
                  <a:srgbClr val="6BCBDE"/>
                </a:solidFill>
                <a:effectLst/>
                <a:uFillTx/>
                <a:latin typeface="TT Fors Bold"/>
                <a:ea typeface="DejaVu Sans"/>
              </a:rPr>
              <a:t>CARTE DE ROL</a:t>
            </a:r>
            <a:endParaRPr lang="de-DE" sz="105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hteck 3"/>
          <p:cNvSpPr/>
          <p:nvPr/>
        </p:nvSpPr>
        <p:spPr>
          <a:xfrm>
            <a:off x="729000" y="0"/>
            <a:ext cx="5399280" cy="990540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00" name="Textfeld 4"/>
          <p:cNvSpPr/>
          <p:nvPr/>
        </p:nvSpPr>
        <p:spPr>
          <a:xfrm>
            <a:off x="965880" y="618120"/>
            <a:ext cx="4957560" cy="286086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Fabrica de mașini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" name="Textfeld 5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2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JUCĂTOR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03" name="Textfeld 7"/>
          <p:cNvSpPr/>
          <p:nvPr/>
        </p:nvSpPr>
        <p:spPr>
          <a:xfrm>
            <a:off x="1168740" y="3491460"/>
            <a:ext cx="4519800" cy="147587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ro-RO" dirty="0">
                <a:solidFill>
                  <a:srgbClr val="BB244A"/>
                </a:solidFill>
                <a:latin typeface="TT Fors"/>
              </a:rPr>
              <a:t>O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feră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majoritatea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locurilor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muncă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aici</a:t>
            </a:r>
            <a:endParaRPr lang="en-US" dirty="0">
              <a:solidFill>
                <a:srgbClr val="BB244A"/>
              </a:solidFill>
              <a:latin typeface="TT Fors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dirty="0" err="1">
                <a:solidFill>
                  <a:srgbClr val="BB244A"/>
                </a:solidFill>
                <a:latin typeface="TT Fors"/>
              </a:rPr>
              <a:t>Angajați</a:t>
            </a:r>
            <a:r>
              <a:rPr lang="ro-RO" dirty="0">
                <a:solidFill>
                  <a:srgbClr val="BB244A"/>
                </a:solidFill>
                <a:latin typeface="TT Fors"/>
              </a:rPr>
              <a:t>i sunt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oameni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din </a:t>
            </a:r>
            <a:r>
              <a:rPr lang="ro-RO" dirty="0">
                <a:solidFill>
                  <a:srgbClr val="BB244A"/>
                </a:solidFill>
                <a:latin typeface="TT Fors"/>
              </a:rPr>
              <a:t>zonă</a:t>
            </a:r>
            <a:endParaRPr lang="en-US" dirty="0">
              <a:solidFill>
                <a:srgbClr val="BB244A"/>
              </a:solidFill>
              <a:latin typeface="TT Fors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ro-RO" dirty="0">
                <a:solidFill>
                  <a:srgbClr val="BB244A"/>
                </a:solidFill>
                <a:latin typeface="TT Fors"/>
              </a:rPr>
              <a:t>C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el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mai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important factor economic</a:t>
            </a:r>
            <a:r>
              <a:rPr lang="ro-RO" dirty="0">
                <a:solidFill>
                  <a:srgbClr val="BB244A"/>
                </a:solidFill>
                <a:latin typeface="TT Fors"/>
              </a:rPr>
              <a:t> local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1478880" y="3035985"/>
            <a:ext cx="444456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o-RO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NEVOIE DE APĂ PENTRU 3 ANI</a:t>
            </a: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: 9 </a:t>
            </a:r>
            <a:r>
              <a:rPr lang="ro-RO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NIVELURI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5" name="Grafik 104"/>
          <p:cNvPicPr/>
          <p:nvPr/>
        </p:nvPicPr>
        <p:blipFill>
          <a:blip r:embed="rId2"/>
          <a:stretch/>
        </p:blipFill>
        <p:spPr>
          <a:xfrm>
            <a:off x="1085400" y="3037521"/>
            <a:ext cx="359640" cy="35964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hteck 3"/>
          <p:cNvSpPr/>
          <p:nvPr/>
        </p:nvSpPr>
        <p:spPr>
          <a:xfrm>
            <a:off x="729000" y="0"/>
            <a:ext cx="5399280" cy="990540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07" name="Textfeld 4"/>
          <p:cNvSpPr/>
          <p:nvPr/>
        </p:nvSpPr>
        <p:spPr>
          <a:xfrm>
            <a:off x="965880" y="618120"/>
            <a:ext cx="495756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60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Locuitorii din </a:t>
            </a:r>
            <a:r>
              <a:rPr lang="de-DE" sz="60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Greenwood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Textfeld 5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2400" b="0" u="none" strike="noStrike" dirty="0">
                <a:solidFill>
                  <a:srgbClr val="6BCBDE"/>
                </a:solidFill>
                <a:effectLst/>
                <a:uFillTx/>
                <a:latin typeface="TT Fors Bold"/>
                <a:ea typeface="DejaVu Sans"/>
              </a:rPr>
              <a:t>JUCĂTOR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10" name="Textfeld 7"/>
          <p:cNvSpPr/>
          <p:nvPr/>
        </p:nvSpPr>
        <p:spPr>
          <a:xfrm>
            <a:off x="1184760" y="3240000"/>
            <a:ext cx="4519800" cy="20298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F5DF4D"/>
              </a:buClr>
              <a:buFont typeface="Arial"/>
              <a:buChar char="•"/>
            </a:pPr>
            <a:r>
              <a:rPr lang="en-US" dirty="0" err="1">
                <a:solidFill>
                  <a:srgbClr val="F5DF4D"/>
                </a:solidFill>
                <a:latin typeface="TT Fors"/>
              </a:rPr>
              <a:t>Doriți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o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gestionare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durabilă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a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apei</a:t>
            </a:r>
            <a:endParaRPr lang="en-US" dirty="0">
              <a:solidFill>
                <a:srgbClr val="F5DF4D"/>
              </a:solidFill>
              <a:latin typeface="TT Fors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F5DF4D"/>
              </a:buClr>
              <a:buFont typeface="Arial"/>
              <a:buChar char="•"/>
            </a:pPr>
            <a:r>
              <a:rPr lang="ro-RO" dirty="0">
                <a:solidFill>
                  <a:srgbClr val="F5DF4D"/>
                </a:solidFill>
                <a:latin typeface="TT Fors"/>
              </a:rPr>
              <a:t>J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umătate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dintre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voi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sunteți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strâns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legați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de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ferma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de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vite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de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generații</a:t>
            </a:r>
            <a:endParaRPr lang="en-US" dirty="0">
              <a:solidFill>
                <a:srgbClr val="F5DF4D"/>
              </a:solidFill>
              <a:latin typeface="TT Fors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F5DF4D"/>
              </a:buClr>
              <a:buFont typeface="Arial"/>
              <a:buChar char="•"/>
            </a:pPr>
            <a:r>
              <a:rPr lang="ro-RO" dirty="0">
                <a:solidFill>
                  <a:srgbClr val="F5DF4D"/>
                </a:solidFill>
                <a:latin typeface="TT Fors"/>
              </a:rPr>
              <a:t>M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ulți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depun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eforturi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mari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pentru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a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trăi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sustenabil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și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a face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față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deficitului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de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apă</a:t>
            </a:r>
            <a:r>
              <a:rPr lang="en-US" dirty="0">
                <a:solidFill>
                  <a:srgbClr val="F5DF4D"/>
                </a:solidFill>
                <a:latin typeface="TT Fors"/>
              </a:rPr>
              <a:t> din </a:t>
            </a:r>
            <a:r>
              <a:rPr lang="en-US" dirty="0" err="1">
                <a:solidFill>
                  <a:srgbClr val="F5DF4D"/>
                </a:solidFill>
                <a:latin typeface="TT Fors"/>
              </a:rPr>
              <a:t>regiune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1" name="Grafik 110"/>
          <p:cNvPicPr/>
          <p:nvPr/>
        </p:nvPicPr>
        <p:blipFill>
          <a:blip r:embed="rId2"/>
          <a:stretch/>
        </p:blipFill>
        <p:spPr>
          <a:xfrm>
            <a:off x="1080000" y="2684844"/>
            <a:ext cx="389880" cy="389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2" name="Rechteck 111"/>
          <p:cNvSpPr/>
          <p:nvPr/>
        </p:nvSpPr>
        <p:spPr>
          <a:xfrm>
            <a:off x="1470240" y="2692440"/>
            <a:ext cx="428940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o-RO" sz="1800" b="0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  <a:t>NEVOIE DE APĂ ÎN 3 ANI</a:t>
            </a:r>
            <a:r>
              <a:rPr lang="en-US" sz="1800" b="0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  <a:t>: 6 </a:t>
            </a:r>
            <a:r>
              <a:rPr lang="ro-RO" sz="1800" b="0" u="none" strike="noStrike" dirty="0">
                <a:solidFill>
                  <a:srgbClr val="F5DF4D"/>
                </a:solidFill>
                <a:effectLst/>
                <a:uFillTx/>
                <a:latin typeface="TT Fors Bold"/>
              </a:rPr>
              <a:t>NIVELURI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hteck 3"/>
          <p:cNvSpPr/>
          <p:nvPr/>
        </p:nvSpPr>
        <p:spPr>
          <a:xfrm>
            <a:off x="729000" y="0"/>
            <a:ext cx="5399280" cy="990540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14" name="Textfeld 4"/>
          <p:cNvSpPr/>
          <p:nvPr/>
        </p:nvSpPr>
        <p:spPr>
          <a:xfrm>
            <a:off x="965880" y="618120"/>
            <a:ext cx="495756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Ferma de vite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Textfeld 5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2400" b="0" u="none" strike="noStrike" dirty="0">
                <a:solidFill>
                  <a:srgbClr val="66C3A8"/>
                </a:solidFill>
                <a:effectLst/>
                <a:uFillTx/>
                <a:latin typeface="TT Fors Bold"/>
                <a:ea typeface="DejaVu Sans"/>
              </a:rPr>
              <a:t>JUCĂTO</a:t>
            </a:r>
            <a:r>
              <a:rPr lang="de-DE" sz="2400" b="0" u="none" strike="noStrike" dirty="0">
                <a:solidFill>
                  <a:srgbClr val="66C3A8"/>
                </a:solidFill>
                <a:effectLst/>
                <a:uFillTx/>
                <a:latin typeface="TT Fors Bold"/>
                <a:ea typeface="DejaVu Sans"/>
              </a:rPr>
              <a:t>R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17" name="Textfeld 7"/>
          <p:cNvSpPr/>
          <p:nvPr/>
        </p:nvSpPr>
        <p:spPr>
          <a:xfrm>
            <a:off x="1184760" y="2340000"/>
            <a:ext cx="4519800" cy="20298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dirty="0" err="1">
                <a:solidFill>
                  <a:srgbClr val="BB244A"/>
                </a:solidFill>
                <a:latin typeface="TT Fors"/>
              </a:rPr>
              <a:t>afacere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familie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la a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patra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generație</a:t>
            </a:r>
            <a:endParaRPr lang="en-US" dirty="0">
              <a:solidFill>
                <a:srgbClr val="BB244A"/>
              </a:solidFill>
              <a:latin typeface="TT Fors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dirty="0">
                <a:solidFill>
                  <a:srgbClr val="BB244A"/>
                </a:solidFill>
                <a:latin typeface="TT Fors"/>
              </a:rPr>
              <a:t>factor economic important </a:t>
            </a:r>
            <a:r>
              <a:rPr lang="ro-RO" dirty="0">
                <a:solidFill>
                  <a:srgbClr val="BB244A"/>
                </a:solidFill>
                <a:latin typeface="TT Fors"/>
              </a:rPr>
              <a:t>pentru oraș</a:t>
            </a:r>
            <a:endParaRPr lang="en-US" dirty="0">
              <a:solidFill>
                <a:srgbClr val="BB244A"/>
              </a:solidFill>
              <a:latin typeface="TT Fors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dirty="0" err="1">
                <a:solidFill>
                  <a:srgbClr val="BB244A"/>
                </a:solidFill>
                <a:latin typeface="TT Fors"/>
              </a:rPr>
              <a:t>Angajați</a:t>
            </a:r>
            <a:r>
              <a:rPr lang="ro-RO" dirty="0">
                <a:solidFill>
                  <a:srgbClr val="BB244A"/>
                </a:solidFill>
                <a:latin typeface="TT Fors"/>
              </a:rPr>
              <a:t>i sunt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unii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oameni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din </a:t>
            </a:r>
            <a:r>
              <a:rPr lang="ro-RO" dirty="0">
                <a:solidFill>
                  <a:srgbClr val="BB244A"/>
                </a:solidFill>
                <a:latin typeface="TT Fors"/>
              </a:rPr>
              <a:t>zonă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și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mulți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lucrători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sezonieri</a:t>
            </a:r>
            <a:endParaRPr lang="en-US" dirty="0">
              <a:solidFill>
                <a:srgbClr val="BB244A"/>
              </a:solidFill>
              <a:latin typeface="TT Fors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dirty="0" err="1">
                <a:solidFill>
                  <a:srgbClr val="BB244A"/>
                </a:solidFill>
                <a:latin typeface="TT Fors"/>
              </a:rPr>
              <a:t>zonele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pășunat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pentru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vitele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lor sunt</a:t>
            </a:r>
            <a:r>
              <a:rPr lang="ro-RO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dependente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de o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zonă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umedă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sănătoasă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Rechteck 118"/>
          <p:cNvSpPr/>
          <p:nvPr/>
        </p:nvSpPr>
        <p:spPr>
          <a:xfrm>
            <a:off x="1440000" y="1800000"/>
            <a:ext cx="450828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o-RO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NEVOIE DE APĂ PE 3 ANI</a:t>
            </a: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: 6 </a:t>
            </a:r>
            <a:r>
              <a:rPr lang="ro-RO" dirty="0">
                <a:solidFill>
                  <a:srgbClr val="BB244A"/>
                </a:solidFill>
                <a:latin typeface="TT Fors Bold"/>
              </a:rPr>
              <a:t>NIVELURI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0" name="Grafik 119"/>
          <p:cNvPicPr/>
          <p:nvPr/>
        </p:nvPicPr>
        <p:blipFill>
          <a:blip r:embed="rId2"/>
          <a:stretch/>
        </p:blipFill>
        <p:spPr>
          <a:xfrm>
            <a:off x="1080000" y="1769760"/>
            <a:ext cx="389880" cy="38988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hteck 3"/>
          <p:cNvSpPr/>
          <p:nvPr/>
        </p:nvSpPr>
        <p:spPr>
          <a:xfrm>
            <a:off x="729000" y="0"/>
            <a:ext cx="5399280" cy="990540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22" name="Textfeld 4"/>
          <p:cNvSpPr/>
          <p:nvPr/>
        </p:nvSpPr>
        <p:spPr>
          <a:xfrm>
            <a:off x="965880" y="618120"/>
            <a:ext cx="495756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Mlaștina protejată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3" name="Textfeld 5"/>
          <p:cNvSpPr/>
          <p:nvPr/>
        </p:nvSpPr>
        <p:spPr>
          <a:xfrm>
            <a:off x="965880" y="178200"/>
            <a:ext cx="4957560" cy="46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4" name="Rechteck 6"/>
          <p:cNvSpPr/>
          <p:nvPr/>
        </p:nvSpPr>
        <p:spPr>
          <a:xfrm>
            <a:off x="-495720" y="-180360"/>
            <a:ext cx="7849080" cy="7739640"/>
          </a:xfrm>
          <a:prstGeom prst="rect">
            <a:avLst/>
          </a:prstGeom>
          <a:noFill/>
          <a:ln w="1260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25" name="Textfeld 7"/>
          <p:cNvSpPr/>
          <p:nvPr/>
        </p:nvSpPr>
        <p:spPr>
          <a:xfrm>
            <a:off x="1184760" y="3104280"/>
            <a:ext cx="4519800" cy="20298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dirty="0" err="1">
                <a:solidFill>
                  <a:srgbClr val="BB244A"/>
                </a:solidFill>
                <a:latin typeface="TT Fors"/>
              </a:rPr>
              <a:t>valoroasă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din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punct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vedere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ecologic</a:t>
            </a: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dirty="0">
                <a:solidFill>
                  <a:srgbClr val="BB244A"/>
                </a:solidFill>
                <a:latin typeface="TT Fors"/>
              </a:rPr>
              <a:t>zona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umedă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intactă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este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ro-RO" dirty="0">
                <a:solidFill>
                  <a:srgbClr val="BB244A"/>
                </a:solidFill>
                <a:latin typeface="TT Fors"/>
              </a:rPr>
              <a:t>o nevoie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pentru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reîncărcarea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apelor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subterane</a:t>
            </a:r>
            <a:endParaRPr lang="en-US" dirty="0">
              <a:solidFill>
                <a:srgbClr val="BB244A"/>
              </a:solidFill>
              <a:latin typeface="TT Fors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dirty="0" err="1">
                <a:solidFill>
                  <a:srgbClr val="BB244A"/>
                </a:solidFill>
                <a:latin typeface="TT Fors"/>
              </a:rPr>
              <a:t>funcționează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doar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cu cel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puțin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două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niveluri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apă</a:t>
            </a:r>
            <a:endParaRPr lang="en-US" dirty="0">
              <a:solidFill>
                <a:srgbClr val="BB244A"/>
              </a:solidFill>
              <a:latin typeface="TT Fors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BB244A"/>
              </a:buClr>
              <a:buFont typeface="Arial"/>
              <a:buChar char="•"/>
            </a:pPr>
            <a:r>
              <a:rPr lang="en-US" dirty="0" err="1">
                <a:solidFill>
                  <a:srgbClr val="BB244A"/>
                </a:solidFill>
                <a:latin typeface="TT Fors"/>
              </a:rPr>
              <a:t>dacă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se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usucă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,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doar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jumătate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din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apa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</a:t>
            </a:r>
            <a:r>
              <a:rPr lang="ro-RO">
                <a:solidFill>
                  <a:srgbClr val="BB244A"/>
                </a:solidFill>
                <a:latin typeface="TT Fors"/>
              </a:rPr>
              <a:t>existentă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poate</a:t>
            </a:r>
            <a:r>
              <a:rPr lang="en-US" dirty="0">
                <a:solidFill>
                  <a:srgbClr val="BB244A"/>
                </a:solidFill>
                <a:latin typeface="TT Fors"/>
              </a:rPr>
              <a:t> fi </a:t>
            </a:r>
            <a:r>
              <a:rPr lang="en-US" dirty="0" err="1">
                <a:solidFill>
                  <a:srgbClr val="BB244A"/>
                </a:solidFill>
                <a:latin typeface="TT Fors"/>
              </a:rPr>
              <a:t>distribuită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6" name="Rechteck 125"/>
          <p:cNvSpPr/>
          <p:nvPr/>
        </p:nvSpPr>
        <p:spPr>
          <a:xfrm>
            <a:off x="1409040" y="2628720"/>
            <a:ext cx="471924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o-RO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NEVOIE DE APĂ ÎN 3 ANI</a:t>
            </a:r>
            <a:r>
              <a:rPr lang="en-US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: 6 </a:t>
            </a:r>
            <a:r>
              <a:rPr lang="ro-RO" sz="1800" b="0" u="none" strike="noStrike" dirty="0">
                <a:solidFill>
                  <a:srgbClr val="BB244A"/>
                </a:solidFill>
                <a:effectLst/>
                <a:uFillTx/>
                <a:latin typeface="TT Fors Bold"/>
              </a:rPr>
              <a:t>NIVELURI</a:t>
            </a: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7" name="Grafik 126"/>
          <p:cNvPicPr/>
          <p:nvPr/>
        </p:nvPicPr>
        <p:blipFill>
          <a:blip r:embed="rId2"/>
          <a:stretch/>
        </p:blipFill>
        <p:spPr>
          <a:xfrm>
            <a:off x="1080000" y="2585748"/>
            <a:ext cx="389880" cy="38988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38"/>
          <p:cNvSpPr/>
          <p:nvPr/>
        </p:nvSpPr>
        <p:spPr>
          <a:xfrm>
            <a:off x="1080000" y="612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1188000" y="619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6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2700000" y="612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2808000" y="6192000"/>
            <a:ext cx="611640" cy="97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6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1080000" y="288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1188000" y="2988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4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2700000" y="288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2808000" y="295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4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1080000" y="450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1188000" y="457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5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2700000" y="4500000"/>
            <a:ext cx="1259640" cy="1259640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2808000" y="4572000"/>
            <a:ext cx="61164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5800" b="0" u="none" strike="noStrike">
                <a:solidFill>
                  <a:srgbClr val="6BCBDE"/>
                </a:solidFill>
                <a:effectLst/>
                <a:uFillTx/>
                <a:latin typeface="TT Fors Bold"/>
              </a:rPr>
              <a:t>5</a:t>
            </a:r>
            <a:endParaRPr lang="de-DE" sz="5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7" name="Grafik 56"/>
          <p:cNvPicPr/>
          <p:nvPr/>
        </p:nvPicPr>
        <p:blipFill>
          <a:blip r:embed="rId2"/>
          <a:stretch/>
        </p:blipFill>
        <p:spPr>
          <a:xfrm>
            <a:off x="3780000" y="395640"/>
            <a:ext cx="3061800" cy="1244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" name="Rechteck 57"/>
          <p:cNvSpPr/>
          <p:nvPr/>
        </p:nvSpPr>
        <p:spPr>
          <a:xfrm>
            <a:off x="540000" y="1640520"/>
            <a:ext cx="3911040" cy="5525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500" dirty="0" err="1">
                <a:solidFill>
                  <a:srgbClr val="000000"/>
                </a:solidFill>
                <a:latin typeface="TT Fors"/>
                <a:ea typeface="Microsoft YaHei"/>
              </a:rPr>
              <a:t>Zaruri</a:t>
            </a:r>
            <a:r>
              <a:rPr lang="de-DE" sz="1500" dirty="0">
                <a:solidFill>
                  <a:srgbClr val="000000"/>
                </a:solidFill>
                <a:latin typeface="TT Fors"/>
                <a:ea typeface="Microsoft YaHei"/>
              </a:rPr>
              <a:t> de </a:t>
            </a:r>
            <a:r>
              <a:rPr lang="de-DE" sz="1500" dirty="0" err="1">
                <a:solidFill>
                  <a:srgbClr val="000000"/>
                </a:solidFill>
                <a:latin typeface="TT Fors"/>
                <a:ea typeface="Microsoft YaHei"/>
              </a:rPr>
              <a:t>apă</a:t>
            </a:r>
            <a:r>
              <a:rPr lang="de-DE" sz="1500" dirty="0">
                <a:solidFill>
                  <a:srgbClr val="000000"/>
                </a:solidFill>
                <a:latin typeface="TT Fors"/>
                <a:ea typeface="Microsoft YaHei"/>
              </a:rPr>
              <a:t>, </a:t>
            </a:r>
            <a:endParaRPr lang="ro-RO" sz="1500" dirty="0">
              <a:solidFill>
                <a:srgbClr val="000000"/>
              </a:solidFill>
              <a:latin typeface="TT Fors"/>
              <a:ea typeface="Microsoft YaHei"/>
            </a:endParaRPr>
          </a:p>
          <a:p>
            <a:pPr>
              <a:lnSpc>
                <a:spcPct val="100000"/>
              </a:lnSpc>
            </a:pPr>
            <a:r>
              <a:rPr lang="de-DE" sz="1500" dirty="0" err="1">
                <a:solidFill>
                  <a:srgbClr val="000000"/>
                </a:solidFill>
                <a:latin typeface="TT Fors"/>
                <a:ea typeface="Microsoft YaHei"/>
              </a:rPr>
              <a:t>Imprima</a:t>
            </a:r>
            <a:r>
              <a:rPr lang="ro-RO" sz="1500" dirty="0">
                <a:solidFill>
                  <a:srgbClr val="000000"/>
                </a:solidFill>
                <a:latin typeface="TT Fors"/>
                <a:ea typeface="Microsoft YaHei"/>
              </a:rPr>
              <a:t>ți</a:t>
            </a:r>
            <a:r>
              <a:rPr lang="de-DE" sz="1500" dirty="0">
                <a:solidFill>
                  <a:srgbClr val="000000"/>
                </a:solidFill>
                <a:latin typeface="TT Fors"/>
                <a:ea typeface="Microsoft YaHei"/>
              </a:rPr>
              <a:t> </a:t>
            </a:r>
            <a:r>
              <a:rPr lang="de-DE" sz="1500" dirty="0" err="1">
                <a:solidFill>
                  <a:srgbClr val="000000"/>
                </a:solidFill>
                <a:latin typeface="TT Fors"/>
                <a:ea typeface="Microsoft YaHei"/>
              </a:rPr>
              <a:t>pe</a:t>
            </a:r>
            <a:r>
              <a:rPr lang="de-DE" sz="1500" dirty="0">
                <a:solidFill>
                  <a:srgbClr val="000000"/>
                </a:solidFill>
                <a:latin typeface="TT Fors"/>
                <a:ea typeface="Microsoft YaHei"/>
              </a:rPr>
              <a:t> </a:t>
            </a:r>
            <a:r>
              <a:rPr lang="de-DE" sz="1500" dirty="0" err="1">
                <a:solidFill>
                  <a:srgbClr val="000000"/>
                </a:solidFill>
                <a:latin typeface="TT Fors"/>
                <a:ea typeface="Microsoft YaHei"/>
              </a:rPr>
              <a:t>hârtie</a:t>
            </a:r>
            <a:r>
              <a:rPr lang="de-DE" sz="1500" dirty="0">
                <a:solidFill>
                  <a:srgbClr val="000000"/>
                </a:solidFill>
                <a:latin typeface="TT Fors"/>
                <a:ea typeface="Microsoft YaHei"/>
              </a:rPr>
              <a:t> </a:t>
            </a:r>
            <a:r>
              <a:rPr lang="de-DE" sz="1500" dirty="0" err="1">
                <a:solidFill>
                  <a:srgbClr val="000000"/>
                </a:solidFill>
                <a:latin typeface="TT Fors"/>
                <a:ea typeface="Microsoft YaHei"/>
              </a:rPr>
              <a:t>adezivă</a:t>
            </a:r>
            <a:endParaRPr lang="de-DE" sz="15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9" name="Grafik 224" descr="Schere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 rot="13668000">
            <a:off x="613066" y="2346508"/>
            <a:ext cx="354240" cy="354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0" name="Gerader Verbinder 4"/>
          <p:cNvSpPr/>
          <p:nvPr/>
        </p:nvSpPr>
        <p:spPr>
          <a:xfrm>
            <a:off x="935626" y="2533708"/>
            <a:ext cx="1093320" cy="360"/>
          </a:xfrm>
          <a:prstGeom prst="line">
            <a:avLst/>
          </a:prstGeom>
          <a:ln w="9360">
            <a:solidFill>
              <a:srgbClr val="00000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t" anchorCtr="1">
            <a:noAutofit/>
          </a:bodyPr>
          <a:lstStyle/>
          <a:p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1" name="Textfeld 2"/>
          <p:cNvSpPr/>
          <p:nvPr/>
        </p:nvSpPr>
        <p:spPr>
          <a:xfrm>
            <a:off x="540000" y="576000"/>
            <a:ext cx="3676680" cy="828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ro-RO" dirty="0">
                <a:solidFill>
                  <a:srgbClr val="BF0041"/>
                </a:solidFill>
                <a:latin typeface="TT Fors Bold"/>
              </a:rPr>
              <a:t>Gestionarea durabilă a apei</a:t>
            </a:r>
            <a:endParaRPr lang="de-DE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endParaRPr lang="de-DE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" name="Grafik 3" descr="Wasser mit einfarbiger Füllung">
            <a:extLst>
              <a:ext uri="{FF2B5EF4-FFF2-40B4-BE49-F238E27FC236}">
                <a16:creationId xmlns:a16="http://schemas.microsoft.com/office/drawing/2014/main" id="{03ADA307-14B9-E032-3276-527A99D3CD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52140" y="3079543"/>
            <a:ext cx="826200" cy="826200"/>
          </a:xfrm>
          <a:prstGeom prst="rect">
            <a:avLst/>
          </a:prstGeom>
        </p:spPr>
      </p:pic>
      <p:pic>
        <p:nvPicPr>
          <p:cNvPr id="3" name="Grafik 3" descr="Wasser mit einfarbiger Füllung">
            <a:extLst>
              <a:ext uri="{FF2B5EF4-FFF2-40B4-BE49-F238E27FC236}">
                <a16:creationId xmlns:a16="http://schemas.microsoft.com/office/drawing/2014/main" id="{844A0482-D3DF-65A1-8AA4-F8658EBD6B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70115" y="3079543"/>
            <a:ext cx="826200" cy="826200"/>
          </a:xfrm>
          <a:prstGeom prst="rect">
            <a:avLst/>
          </a:prstGeom>
        </p:spPr>
      </p:pic>
      <p:pic>
        <p:nvPicPr>
          <p:cNvPr id="4" name="Grafik 3" descr="Wasser mit einfarbiger Füllung">
            <a:extLst>
              <a:ext uri="{FF2B5EF4-FFF2-40B4-BE49-F238E27FC236}">
                <a16:creationId xmlns:a16="http://schemas.microsoft.com/office/drawing/2014/main" id="{1580E433-7560-E7BC-057B-5E756041DB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52140" y="4699543"/>
            <a:ext cx="826200" cy="826200"/>
          </a:xfrm>
          <a:prstGeom prst="rect">
            <a:avLst/>
          </a:prstGeom>
        </p:spPr>
      </p:pic>
      <p:pic>
        <p:nvPicPr>
          <p:cNvPr id="5" name="Grafik 3" descr="Wasser mit einfarbiger Füllung">
            <a:extLst>
              <a:ext uri="{FF2B5EF4-FFF2-40B4-BE49-F238E27FC236}">
                <a16:creationId xmlns:a16="http://schemas.microsoft.com/office/drawing/2014/main" id="{BFC0A9ED-36EA-A010-A72C-16E3723404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90860" y="4701995"/>
            <a:ext cx="826200" cy="826200"/>
          </a:xfrm>
          <a:prstGeom prst="rect">
            <a:avLst/>
          </a:prstGeom>
        </p:spPr>
      </p:pic>
      <p:pic>
        <p:nvPicPr>
          <p:cNvPr id="6" name="Grafik 3" descr="Wasser mit einfarbiger Füllung">
            <a:extLst>
              <a:ext uri="{FF2B5EF4-FFF2-40B4-BE49-F238E27FC236}">
                <a16:creationId xmlns:a16="http://schemas.microsoft.com/office/drawing/2014/main" id="{54D9198A-F044-5631-8A6C-922F724CE8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65446" y="6288454"/>
            <a:ext cx="826200" cy="826200"/>
          </a:xfrm>
          <a:prstGeom prst="rect">
            <a:avLst/>
          </a:prstGeom>
        </p:spPr>
      </p:pic>
      <p:pic>
        <p:nvPicPr>
          <p:cNvPr id="7" name="Grafik 3" descr="Wasser mit einfarbiger Füllung">
            <a:extLst>
              <a:ext uri="{FF2B5EF4-FFF2-40B4-BE49-F238E27FC236}">
                <a16:creationId xmlns:a16="http://schemas.microsoft.com/office/drawing/2014/main" id="{308965C3-6156-4CC5-96F4-D870F07EB4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62698" y="6288454"/>
            <a:ext cx="826200" cy="82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hteck 1"/>
          <p:cNvSpPr/>
          <p:nvPr/>
        </p:nvSpPr>
        <p:spPr>
          <a:xfrm>
            <a:off x="9360" y="-5760"/>
            <a:ext cx="6848280" cy="990540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63" name="Textfeld 6"/>
          <p:cNvSpPr/>
          <p:nvPr/>
        </p:nvSpPr>
        <p:spPr>
          <a:xfrm>
            <a:off x="753270" y="618120"/>
            <a:ext cx="572637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Fabrica de mașini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4" name="Textfeld 8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CARTE DE ROL</a:t>
            </a:r>
          </a:p>
        </p:txBody>
      </p:sp>
      <p:sp>
        <p:nvSpPr>
          <p:cNvPr id="65" name="Textfeld 9"/>
          <p:cNvSpPr/>
          <p:nvPr/>
        </p:nvSpPr>
        <p:spPr>
          <a:xfrm>
            <a:off x="622080" y="1800000"/>
            <a:ext cx="5857560" cy="95498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600" dirty="0" err="1">
                <a:solidFill>
                  <a:srgbClr val="BB244A"/>
                </a:solidFill>
                <a:latin typeface="TT Fors"/>
              </a:rPr>
              <a:t>Ești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proprietarul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unei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fabrici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de automobile.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Vrei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să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produci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mașini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electrice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.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Susții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că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nu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mai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ești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competitiv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fără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mașini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electrice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și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că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acest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lucru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este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prietenos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cu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clima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.</a:t>
            </a:r>
          </a:p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endParaRPr lang="en-US" sz="2600" dirty="0">
              <a:solidFill>
                <a:srgbClr val="BB244A"/>
              </a:solidFill>
              <a:latin typeface="TT Fors"/>
            </a:endParaRPr>
          </a:p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ro-RO" sz="2600" dirty="0">
                <a:solidFill>
                  <a:srgbClr val="BB244A"/>
                </a:solidFill>
                <a:latin typeface="TT Fors"/>
              </a:rPr>
              <a:t>    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NECESAR MEDIU DE APĂ 3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niveluri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/ an</a:t>
            </a:r>
          </a:p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ro-RO" sz="2600" dirty="0">
                <a:solidFill>
                  <a:srgbClr val="BB244A"/>
                </a:solidFill>
                <a:latin typeface="TT Fors"/>
              </a:rPr>
              <a:t>     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INTERDEPENDENȚE</a:t>
            </a:r>
            <a:r>
              <a:rPr lang="ro-RO" sz="2600" dirty="0">
                <a:solidFill>
                  <a:srgbClr val="BB244A"/>
                </a:solidFill>
                <a:latin typeface="TT Fors"/>
              </a:rPr>
              <a:t>: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ro-RO" sz="2600" dirty="0">
                <a:solidFill>
                  <a:srgbClr val="BB244A"/>
                </a:solidFill>
                <a:latin typeface="TT Fors"/>
              </a:rPr>
              <a:t>Din cauza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cantității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apă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necesare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,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ești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foarte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dependent de o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zonă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ro-RO" sz="2600" dirty="0">
                <a:solidFill>
                  <a:srgbClr val="BB244A"/>
                </a:solidFill>
                <a:latin typeface="TT Fors"/>
              </a:rPr>
              <a:t>cu apă,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funcțională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pentru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luarea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deciziilor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.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Aduci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bogăție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locuitorilor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sub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formă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venituri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fiscale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și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locuri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2600" dirty="0" err="1">
                <a:solidFill>
                  <a:srgbClr val="BB244A"/>
                </a:solidFill>
                <a:latin typeface="TT Fors"/>
              </a:rPr>
              <a:t>muncă</a:t>
            </a:r>
            <a:r>
              <a:rPr lang="en-US" sz="2600" dirty="0">
                <a:solidFill>
                  <a:srgbClr val="BB244A"/>
                </a:solidFill>
                <a:latin typeface="TT Fors"/>
              </a:rPr>
              <a:t>.</a:t>
            </a: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endParaRPr lang="de-DE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Textfeld 19"/>
          <p:cNvSpPr/>
          <p:nvPr/>
        </p:nvSpPr>
        <p:spPr>
          <a:xfrm>
            <a:off x="180000" y="8438760"/>
            <a:ext cx="6479640" cy="1198875"/>
          </a:xfrm>
          <a:prstGeom prst="rect">
            <a:avLst/>
          </a:prstGeom>
          <a:noFill/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CONVINGEȚI-I PE CEILALȚI </a:t>
            </a:r>
            <a:r>
              <a:rPr lang="ro-RO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JUCĂTORI </a:t>
            </a: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CĂ AVEȚI NEVOIE DE APĂ PENTRU PRODUCȚIA DE AUTOTURISME!</a:t>
            </a:r>
          </a:p>
        </p:txBody>
      </p:sp>
      <p:pic>
        <p:nvPicPr>
          <p:cNvPr id="67" name="Grafik 66"/>
          <p:cNvPicPr/>
          <p:nvPr/>
        </p:nvPicPr>
        <p:blipFill>
          <a:blip r:embed="rId2"/>
          <a:stretch/>
        </p:blipFill>
        <p:spPr>
          <a:xfrm>
            <a:off x="310500" y="5215039"/>
            <a:ext cx="793800" cy="780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BAF68B41-8A7E-46E4-47E5-7549F46BB1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8100" y="4533840"/>
            <a:ext cx="826200" cy="82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hteck 5"/>
          <p:cNvSpPr/>
          <p:nvPr/>
        </p:nvSpPr>
        <p:spPr>
          <a:xfrm>
            <a:off x="-18000" y="0"/>
            <a:ext cx="6857640" cy="990540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70" name="Textfeld 3"/>
          <p:cNvSpPr/>
          <p:nvPr/>
        </p:nvSpPr>
        <p:spPr>
          <a:xfrm>
            <a:off x="965880" y="618120"/>
            <a:ext cx="495756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Ferma de vite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" name="Textfeld 10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2400" b="0" u="none" strike="noStrike" dirty="0">
                <a:solidFill>
                  <a:srgbClr val="66C3A8"/>
                </a:solidFill>
                <a:effectLst/>
                <a:uFillTx/>
                <a:latin typeface="TT Fors Bold"/>
                <a:ea typeface="DejaVu Sans"/>
              </a:rPr>
              <a:t>CARTE DE ROL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" name="Textfeld 11"/>
          <p:cNvSpPr/>
          <p:nvPr/>
        </p:nvSpPr>
        <p:spPr>
          <a:xfrm>
            <a:off x="593640" y="1980000"/>
            <a:ext cx="5886000" cy="582578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800" dirty="0">
                <a:solidFill>
                  <a:srgbClr val="BB244A"/>
                </a:solidFill>
                <a:latin typeface="TT Fors"/>
              </a:rPr>
              <a:t>Voi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sunteți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familia,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proprietarii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fermei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vite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.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Vreți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să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produceți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cât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mai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multe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vite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posibil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.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Sunteți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aici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generații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întregi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.</a:t>
            </a:r>
            <a:endParaRPr lang="ro-RO" sz="2800" dirty="0">
              <a:solidFill>
                <a:srgbClr val="BB244A"/>
              </a:solidFill>
              <a:latin typeface="TT Fors"/>
            </a:endParaRPr>
          </a:p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ro-RO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	  </a:t>
            </a:r>
            <a:r>
              <a:rPr lang="en-US" sz="28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NEVOIE MEDIE DE APĂ</a:t>
            </a:r>
            <a:br>
              <a:rPr lang="en-US" sz="2800" dirty="0"/>
            </a:br>
            <a:r>
              <a:rPr lang="ro-RO" sz="2800" dirty="0"/>
              <a:t>	  </a:t>
            </a:r>
            <a:r>
              <a:rPr 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2 </a:t>
            </a:r>
            <a:r>
              <a:rPr lang="ro-RO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niveluri</a:t>
            </a:r>
            <a:r>
              <a:rPr 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/ </a:t>
            </a:r>
            <a:r>
              <a:rPr lang="ro-RO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an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3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</a:pPr>
            <a:r>
              <a:rPr lang="ro-RO" sz="28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INTERDEPENDENȚE</a:t>
            </a:r>
            <a:r>
              <a:rPr 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br>
              <a:rPr sz="2800" dirty="0"/>
            </a:br>
            <a:r>
              <a:rPr lang="en-US" sz="2800" dirty="0" err="1">
                <a:solidFill>
                  <a:srgbClr val="BB244A"/>
                </a:solidFill>
                <a:latin typeface="TT Fors"/>
              </a:rPr>
              <a:t>Depinzi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de zona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umedă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.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Aduci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bogăție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locuitorilor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sub form</a:t>
            </a:r>
            <a:r>
              <a:rPr lang="ro-RO" sz="2800" dirty="0">
                <a:solidFill>
                  <a:srgbClr val="BB244A"/>
                </a:solidFill>
                <a:latin typeface="TT Fors"/>
              </a:rPr>
              <a:t>a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taxe</a:t>
            </a:r>
            <a:r>
              <a:rPr lang="ro-RO" sz="2800" dirty="0">
                <a:solidFill>
                  <a:srgbClr val="BB244A"/>
                </a:solidFill>
                <a:latin typeface="TT Fors"/>
              </a:rPr>
              <a:t>lor pe care le plătești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și</a:t>
            </a:r>
            <a:r>
              <a:rPr lang="ro-RO" sz="2800" dirty="0">
                <a:solidFill>
                  <a:srgbClr val="BB244A"/>
                </a:solidFill>
                <a:latin typeface="TT Fors"/>
              </a:rPr>
              <a:t> a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locuri</a:t>
            </a:r>
            <a:r>
              <a:rPr lang="ro-RO" sz="2800" dirty="0">
                <a:solidFill>
                  <a:srgbClr val="BB244A"/>
                </a:solidFill>
                <a:latin typeface="TT Fors"/>
              </a:rPr>
              <a:t>lor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muncă</a:t>
            </a:r>
            <a:r>
              <a:rPr lang="ro-RO" sz="2800" dirty="0">
                <a:solidFill>
                  <a:srgbClr val="BB244A"/>
                </a:solidFill>
                <a:latin typeface="TT Fors"/>
              </a:rPr>
              <a:t> create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.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Unii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locuitori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lucrează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la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ferma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vite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.</a:t>
            </a:r>
            <a:endParaRPr lang="de-DE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" name="Textfeld 12"/>
          <p:cNvSpPr/>
          <p:nvPr/>
        </p:nvSpPr>
        <p:spPr>
          <a:xfrm>
            <a:off x="465840" y="8172360"/>
            <a:ext cx="5833800" cy="829543"/>
          </a:xfrm>
          <a:prstGeom prst="rect">
            <a:avLst/>
          </a:prstGeom>
          <a:noFill/>
          <a:ln w="6480">
            <a:solidFill>
              <a:srgbClr val="BF00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CONVINGE-I PE CEILALȚI </a:t>
            </a:r>
            <a:r>
              <a:rPr lang="ro-RO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JUCĂTORI </a:t>
            </a: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CĂ AI NEVOIE DE APĂ PENTRU FERMA DE VIT</a:t>
            </a:r>
            <a:r>
              <a:rPr lang="ro-RO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E</a:t>
            </a: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!</a:t>
            </a:r>
          </a:p>
        </p:txBody>
      </p:sp>
      <p:pic>
        <p:nvPicPr>
          <p:cNvPr id="74" name="Grafik 73"/>
          <p:cNvPicPr/>
          <p:nvPr/>
        </p:nvPicPr>
        <p:blipFill>
          <a:blip r:embed="rId2"/>
          <a:stretch/>
        </p:blipFill>
        <p:spPr>
          <a:xfrm>
            <a:off x="465840" y="4978800"/>
            <a:ext cx="793800" cy="780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8019B36F-BE1B-23BB-57C5-F3C06A2E10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3440" y="3969311"/>
            <a:ext cx="826200" cy="82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hteck 7"/>
          <p:cNvSpPr/>
          <p:nvPr/>
        </p:nvSpPr>
        <p:spPr>
          <a:xfrm>
            <a:off x="360" y="360"/>
            <a:ext cx="7019280" cy="9905400"/>
          </a:xfrm>
          <a:prstGeom prst="rect">
            <a:avLst/>
          </a:prstGeom>
          <a:solidFill>
            <a:srgbClr val="BB244A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77" name="Textfeld 16"/>
          <p:cNvSpPr/>
          <p:nvPr/>
        </p:nvSpPr>
        <p:spPr>
          <a:xfrm>
            <a:off x="965880" y="618120"/>
            <a:ext cx="495756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60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Locuitorii din </a:t>
            </a:r>
            <a:r>
              <a:rPr lang="de-DE" sz="60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Greenwood 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" name="Textfeld 17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2400" b="0" u="none" strike="noStrike" dirty="0">
                <a:solidFill>
                  <a:srgbClr val="6BCBDE"/>
                </a:solidFill>
                <a:effectLst/>
                <a:uFillTx/>
                <a:latin typeface="TT Fors Bold"/>
                <a:ea typeface="DejaVu Sans"/>
              </a:rPr>
              <a:t>CARTE DE ROL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Textfeld 18"/>
          <p:cNvSpPr/>
          <p:nvPr/>
        </p:nvSpPr>
        <p:spPr>
          <a:xfrm>
            <a:off x="751680" y="3049200"/>
            <a:ext cx="5939640" cy="508711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400" dirty="0">
                <a:solidFill>
                  <a:srgbClr val="FFFF00"/>
                </a:solidFill>
                <a:latin typeface="TT Fors"/>
              </a:rPr>
              <a:t>Voi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sunteți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locuitorii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din Greenwood.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Vă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doriți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suficientă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apă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pentru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propriile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nevoi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.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Mulți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dintre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voi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depuneți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eforturi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mari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pentru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a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trăi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sustenabil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și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a face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față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deficitului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de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apă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din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regiune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.</a:t>
            </a:r>
            <a:endParaRPr lang="ro-RO" sz="2400" dirty="0">
              <a:solidFill>
                <a:srgbClr val="FFFF00"/>
              </a:solidFill>
              <a:latin typeface="TT Fors"/>
            </a:endParaRPr>
          </a:p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ro-RO" sz="2400" dirty="0">
                <a:solidFill>
                  <a:srgbClr val="FFFF00"/>
                </a:solidFill>
                <a:latin typeface="TT Fors"/>
                <a:ea typeface="DejaVu Sans"/>
              </a:rPr>
              <a:t>	</a:t>
            </a:r>
            <a:r>
              <a:rPr lang="ro-RO" sz="2400" b="0" u="none" strike="noStrike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</a:rPr>
              <a:t>NEVOIA MEDIE DE APĂ</a:t>
            </a:r>
            <a:br>
              <a:rPr lang="en-US" sz="2400" b="0" u="none" strike="noStrike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</a:rPr>
            </a:br>
            <a:r>
              <a:rPr lang="ro-RO" sz="2400" b="0" u="none" strike="noStrike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</a:rPr>
              <a:t>	</a:t>
            </a:r>
            <a:r>
              <a:rPr lang="en-US" sz="24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2 </a:t>
            </a:r>
            <a:r>
              <a:rPr lang="ro-RO" sz="24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niveluri</a:t>
            </a:r>
            <a:r>
              <a:rPr lang="en-US" sz="24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 /  </a:t>
            </a:r>
            <a:r>
              <a:rPr lang="ro-RO" sz="2400" b="0" u="none" strike="noStrike" dirty="0">
                <a:solidFill>
                  <a:srgbClr val="FFFF00"/>
                </a:solidFill>
                <a:effectLst/>
                <a:uFillTx/>
                <a:latin typeface="TT Fors"/>
                <a:ea typeface="DejaVu Sans"/>
              </a:rPr>
              <a:t>an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lvl="2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</a:pPr>
            <a:r>
              <a:rPr lang="ro-RO" sz="2400" b="0" u="none" strike="noStrike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</a:rPr>
              <a:t>INTERDEPENDENȚE</a:t>
            </a:r>
            <a:r>
              <a:rPr lang="en-US" sz="2400" b="0" u="none" strike="noStrike" dirty="0">
                <a:solidFill>
                  <a:srgbClr val="FFFF00"/>
                </a:solidFill>
                <a:effectLst/>
                <a:uFillTx/>
                <a:latin typeface="TT Fors Bold"/>
                <a:ea typeface="DejaVu Sans"/>
              </a:rPr>
              <a:t> </a:t>
            </a:r>
            <a:br>
              <a:rPr sz="2400" dirty="0"/>
            </a:br>
            <a:r>
              <a:rPr lang="en-US" sz="2400" dirty="0" err="1">
                <a:solidFill>
                  <a:srgbClr val="FFFF00"/>
                </a:solidFill>
                <a:latin typeface="TT Fors"/>
              </a:rPr>
              <a:t>Depindeți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foarte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mult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de o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zonă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umedă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funcțională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.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Jumătate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dintre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voi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sunteți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strâns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legați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de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ferma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de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vite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de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generații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TT Fors"/>
              </a:rPr>
              <a:t>întregi</a:t>
            </a:r>
            <a:r>
              <a:rPr lang="en-US" sz="2400" dirty="0">
                <a:solidFill>
                  <a:srgbClr val="FFFF00"/>
                </a:solidFill>
                <a:latin typeface="TT Fors"/>
              </a:rPr>
              <a:t>.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" name="Textfeld 21"/>
          <p:cNvSpPr/>
          <p:nvPr/>
        </p:nvSpPr>
        <p:spPr>
          <a:xfrm>
            <a:off x="540000" y="8280000"/>
            <a:ext cx="5939640" cy="829543"/>
          </a:xfrm>
          <a:prstGeom prst="rect">
            <a:avLst/>
          </a:prstGeom>
          <a:noFill/>
          <a:ln w="0">
            <a:solidFill>
              <a:srgbClr val="F5DF4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CONVINGEȚI-I PE CEILALȚI </a:t>
            </a:r>
            <a:r>
              <a:rPr lang="ro-RO" sz="2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JUCĂTORI </a:t>
            </a:r>
            <a:r>
              <a:rPr lang="de-DE" sz="2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CĂ AVEȚI NEVOIE DE APĂ PENTRU LOCUITORI</a:t>
            </a:r>
          </a:p>
        </p:txBody>
      </p:sp>
      <p:pic>
        <p:nvPicPr>
          <p:cNvPr id="81" name="Grafik 80"/>
          <p:cNvPicPr/>
          <p:nvPr/>
        </p:nvPicPr>
        <p:blipFill>
          <a:blip r:embed="rId2"/>
          <a:stretch/>
        </p:blipFill>
        <p:spPr>
          <a:xfrm>
            <a:off x="639888" y="6166132"/>
            <a:ext cx="625844" cy="625844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0DD6AF10-880D-2434-AC57-60FE01161B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9710" y="5196250"/>
            <a:ext cx="826200" cy="82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hteck 9"/>
          <p:cNvSpPr/>
          <p:nvPr/>
        </p:nvSpPr>
        <p:spPr>
          <a:xfrm>
            <a:off x="0" y="0"/>
            <a:ext cx="6893640" cy="994176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84" name="Textfeld 22"/>
          <p:cNvSpPr/>
          <p:nvPr/>
        </p:nvSpPr>
        <p:spPr>
          <a:xfrm>
            <a:off x="965880" y="618120"/>
            <a:ext cx="495756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60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Mlaștina protejată</a:t>
            </a:r>
            <a:endParaRPr lang="de-DE" sz="6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" name="Textfeld 23"/>
          <p:cNvSpPr/>
          <p:nvPr/>
        </p:nvSpPr>
        <p:spPr>
          <a:xfrm>
            <a:off x="965880" y="178200"/>
            <a:ext cx="4957560" cy="46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86" name="Textfeld 25"/>
          <p:cNvSpPr/>
          <p:nvPr/>
        </p:nvSpPr>
        <p:spPr>
          <a:xfrm>
            <a:off x="965880" y="178200"/>
            <a:ext cx="495756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24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CARTE DE ROL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" name="Textfeld 24"/>
          <p:cNvSpPr/>
          <p:nvPr/>
        </p:nvSpPr>
        <p:spPr>
          <a:xfrm>
            <a:off x="615600" y="2988065"/>
            <a:ext cx="5864040" cy="539489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en-US" sz="2800" dirty="0" err="1">
                <a:solidFill>
                  <a:srgbClr val="BB244A"/>
                </a:solidFill>
                <a:latin typeface="TT Fors"/>
              </a:rPr>
              <a:t>Ești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membru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al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unei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ro-RO" sz="2800" dirty="0">
                <a:solidFill>
                  <a:srgbClr val="BB244A"/>
                </a:solidFill>
                <a:latin typeface="TT Fors"/>
              </a:rPr>
              <a:t>organizații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care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luptă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pentru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protejarea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ro-RO" sz="2800" dirty="0">
                <a:solidFill>
                  <a:srgbClr val="BB244A"/>
                </a:solidFill>
                <a:latin typeface="TT Fors"/>
              </a:rPr>
              <a:t>mlaștinii locale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.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Cunoști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rolul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important al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zonei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umede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ro-RO" sz="2800" dirty="0">
                <a:solidFill>
                  <a:srgbClr val="BB244A"/>
                </a:solidFill>
                <a:latin typeface="TT Fors"/>
              </a:rPr>
              <a:t>de lângă mlaștină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pentru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toată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800" dirty="0" err="1">
                <a:solidFill>
                  <a:srgbClr val="BB244A"/>
                </a:solidFill>
                <a:latin typeface="TT Fors"/>
              </a:rPr>
              <a:t>lumea</a:t>
            </a:r>
            <a:r>
              <a:rPr lang="en-US" sz="2800" dirty="0">
                <a:solidFill>
                  <a:srgbClr val="BB244A"/>
                </a:solidFill>
                <a:latin typeface="TT Fors"/>
              </a:rPr>
              <a:t>.</a:t>
            </a:r>
            <a:endParaRPr lang="ro-RO" sz="2800" dirty="0">
              <a:solidFill>
                <a:srgbClr val="BB244A"/>
              </a:solidFill>
              <a:latin typeface="TT Fors"/>
            </a:endParaRPr>
          </a:p>
          <a:p>
            <a:pPr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BB244A"/>
              </a:buClr>
            </a:pPr>
            <a:r>
              <a:rPr lang="ro-RO" sz="28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		NEVOIA MEDIE DE APĂ</a:t>
            </a:r>
            <a:br>
              <a:rPr sz="2800" dirty="0"/>
            </a:br>
            <a:r>
              <a:rPr lang="ro-RO" sz="2800" dirty="0"/>
              <a:t>		</a:t>
            </a:r>
            <a:r>
              <a:rPr 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2 </a:t>
            </a:r>
            <a:r>
              <a:rPr lang="ro-RO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niveluri</a:t>
            </a:r>
            <a:r>
              <a:rPr 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/ </a:t>
            </a:r>
            <a:r>
              <a:rPr lang="ro-RO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an</a:t>
            </a:r>
            <a:endParaRPr lang="de-DE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3" defTabSz="4572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SzPct val="45000"/>
            </a:pPr>
            <a:r>
              <a:rPr lang="ro-RO" sz="2800" b="0" u="none" strike="noStrike" dirty="0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	INTERDEPENDENȚE</a:t>
            </a:r>
            <a:r>
              <a:rPr lang="en-US" sz="2800" b="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br>
              <a:rPr sz="2800" dirty="0"/>
            </a:br>
            <a:r>
              <a:rPr lang="ro-RO" sz="2800" dirty="0"/>
              <a:t>	</a:t>
            </a:r>
            <a:r>
              <a:rPr lang="pt-BR" sz="2800" dirty="0">
                <a:solidFill>
                  <a:srgbClr val="BB244A"/>
                </a:solidFill>
                <a:latin typeface="TT Fors"/>
              </a:rPr>
              <a:t>Toată lumea depinde de zona </a:t>
            </a:r>
            <a:r>
              <a:rPr lang="ro-RO" sz="2800" dirty="0">
                <a:solidFill>
                  <a:srgbClr val="BB244A"/>
                </a:solidFill>
                <a:latin typeface="TT Fors"/>
              </a:rPr>
              <a:t>	</a:t>
            </a:r>
            <a:r>
              <a:rPr lang="pt-BR" sz="2800" dirty="0">
                <a:solidFill>
                  <a:srgbClr val="BB244A"/>
                </a:solidFill>
                <a:latin typeface="TT Fors"/>
              </a:rPr>
              <a:t>umedă. Dacă se usucă, jocul se </a:t>
            </a:r>
            <a:r>
              <a:rPr lang="ro-RO" sz="2800" dirty="0">
                <a:solidFill>
                  <a:srgbClr val="BB244A"/>
                </a:solidFill>
                <a:latin typeface="TT Fors"/>
              </a:rPr>
              <a:t>	</a:t>
            </a:r>
            <a:r>
              <a:rPr lang="pt-BR" sz="2800" dirty="0">
                <a:solidFill>
                  <a:srgbClr val="BB244A"/>
                </a:solidFill>
                <a:latin typeface="TT Fors"/>
              </a:rPr>
              <a:t>termină.</a:t>
            </a:r>
            <a:endParaRPr lang="de-DE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Textfeld 26"/>
          <p:cNvSpPr/>
          <p:nvPr/>
        </p:nvSpPr>
        <p:spPr>
          <a:xfrm>
            <a:off x="654840" y="8519725"/>
            <a:ext cx="5579640" cy="829543"/>
          </a:xfrm>
          <a:prstGeom prst="rect">
            <a:avLst/>
          </a:prstGeom>
          <a:noFill/>
          <a:ln w="6480">
            <a:solidFill>
              <a:srgbClr val="BF00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CONVINGEȚI-I PE CEILALȚI </a:t>
            </a:r>
            <a:r>
              <a:rPr lang="ro-RO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JUCĂTORI </a:t>
            </a: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CĂ AVEȚI NEVOIE DE APĂ PENTRU </a:t>
            </a:r>
            <a:r>
              <a:rPr lang="ro-RO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MLAȘTINĂ</a:t>
            </a:r>
            <a:r>
              <a:rPr lang="de-DE" sz="2400" b="0" u="none" strike="noStrike" dirty="0">
                <a:solidFill>
                  <a:srgbClr val="BF0041"/>
                </a:solidFill>
                <a:effectLst/>
                <a:uFillTx/>
                <a:latin typeface="TT Fors Bold"/>
                <a:ea typeface="DejaVu Sans"/>
              </a:rPr>
              <a:t>!</a:t>
            </a:r>
            <a:endParaRPr lang="de-DE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9" name="Grafik 88"/>
          <p:cNvPicPr/>
          <p:nvPr/>
        </p:nvPicPr>
        <p:blipFill>
          <a:blip r:embed="rId2"/>
          <a:stretch/>
        </p:blipFill>
        <p:spPr>
          <a:xfrm>
            <a:off x="487800" y="6432744"/>
            <a:ext cx="793800" cy="780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Grafik 1" descr="Wasser mit einfarbiger Füllung">
            <a:extLst>
              <a:ext uri="{FF2B5EF4-FFF2-40B4-BE49-F238E27FC236}">
                <a16:creationId xmlns:a16="http://schemas.microsoft.com/office/drawing/2014/main" id="{FA2370E1-DDD9-28D7-CAB0-791FB0E9BA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7800" y="5427152"/>
            <a:ext cx="826200" cy="82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hteck 4"/>
          <p:cNvSpPr/>
          <p:nvPr/>
        </p:nvSpPr>
        <p:spPr>
          <a:xfrm>
            <a:off x="18000" y="0"/>
            <a:ext cx="6857640" cy="9905400"/>
          </a:xfrm>
          <a:prstGeom prst="rect">
            <a:avLst/>
          </a:prstGeom>
          <a:solidFill>
            <a:srgbClr val="F5DF4D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92" name="Textfeld 20"/>
          <p:cNvSpPr/>
          <p:nvPr/>
        </p:nvSpPr>
        <p:spPr>
          <a:xfrm>
            <a:off x="946080" y="3002760"/>
            <a:ext cx="4957560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10500" b="0" u="none" strike="noStrike" dirty="0">
                <a:solidFill>
                  <a:srgbClr val="6BCBDE"/>
                </a:solidFill>
                <a:effectLst/>
                <a:uFillTx/>
                <a:latin typeface="TT Fors Bold"/>
                <a:ea typeface="DejaVu Sans"/>
              </a:rPr>
              <a:t>CARTE DE ROL</a:t>
            </a:r>
            <a:endParaRPr lang="de-DE" sz="105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hteck 2"/>
          <p:cNvSpPr/>
          <p:nvPr/>
        </p:nvSpPr>
        <p:spPr>
          <a:xfrm>
            <a:off x="9360" y="-5760"/>
            <a:ext cx="6848280" cy="9905400"/>
          </a:xfrm>
          <a:prstGeom prst="rect">
            <a:avLst/>
          </a:prstGeom>
          <a:solidFill>
            <a:srgbClr val="6BCBDE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94" name="Textfeld 15"/>
          <p:cNvSpPr/>
          <p:nvPr/>
        </p:nvSpPr>
        <p:spPr>
          <a:xfrm>
            <a:off x="946080" y="3002760"/>
            <a:ext cx="4957560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ro-RO" sz="10500" dirty="0">
                <a:solidFill>
                  <a:srgbClr val="F5DF4D"/>
                </a:solidFill>
                <a:latin typeface="TT Fors Bold"/>
              </a:rPr>
              <a:t>CARTE DE ROL</a:t>
            </a:r>
            <a:endParaRPr lang="de-DE" sz="105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hteck 10"/>
          <p:cNvSpPr/>
          <p:nvPr/>
        </p:nvSpPr>
        <p:spPr>
          <a:xfrm>
            <a:off x="0" y="0"/>
            <a:ext cx="6893640" cy="9941760"/>
          </a:xfrm>
          <a:prstGeom prst="rect">
            <a:avLst/>
          </a:prstGeom>
          <a:solidFill>
            <a:srgbClr val="66C3A8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de-DE" sz="1800" b="0" u="none" strike="noStrike">
              <a:solidFill>
                <a:srgbClr val="BB244A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96" name="Textfeld 27"/>
          <p:cNvSpPr/>
          <p:nvPr/>
        </p:nvSpPr>
        <p:spPr>
          <a:xfrm>
            <a:off x="946080" y="3003120"/>
            <a:ext cx="4957560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0500" b="0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ROLE CARD</a:t>
            </a:r>
            <a:endParaRPr lang="de-DE" sz="105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630</Words>
  <Application>Microsoft Office PowerPoint</Application>
  <PresentationFormat>A4 Paper (210x297 mm)</PresentationFormat>
  <Paragraphs>84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Office Theme</vt:lpstr>
      <vt:lpstr>Office Theme</vt:lpstr>
      <vt:lpstr>Office Theme</vt:lpstr>
      <vt:lpstr>Instrucțiuni de printare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Stefani Prenkova</cp:lastModifiedBy>
  <cp:revision>106</cp:revision>
  <cp:lastPrinted>2025-08-18T14:39:45Z</cp:lastPrinted>
  <dcterms:created xsi:type="dcterms:W3CDTF">2025-01-17T12:37:01Z</dcterms:created>
  <dcterms:modified xsi:type="dcterms:W3CDTF">2025-11-05T12:45:36Z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A4-Papier (210 x 297 mm)</vt:lpwstr>
  </property>
  <property fmtid="{D5CDD505-2E9C-101B-9397-08002B2CF9AE}" pid="3" name="Slides">
    <vt:r8>5</vt:r8>
  </property>
</Properties>
</file>